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77" r:id="rId3"/>
    <p:sldId id="278" r:id="rId4"/>
    <p:sldId id="279" r:id="rId5"/>
    <p:sldId id="281" r:id="rId6"/>
    <p:sldId id="280" r:id="rId7"/>
    <p:sldId id="268" r:id="rId8"/>
    <p:sldId id="275" r:id="rId9"/>
    <p:sldId id="274" r:id="rId10"/>
    <p:sldId id="286" r:id="rId11"/>
    <p:sldId id="276" r:id="rId12"/>
    <p:sldId id="285" r:id="rId13"/>
    <p:sldId id="283" r:id="rId14"/>
    <p:sldId id="284" r:id="rId15"/>
    <p:sldId id="270" r:id="rId16"/>
    <p:sldId id="272" r:id="rId17"/>
    <p:sldId id="273" r:id="rId18"/>
    <p:sldId id="26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7481-C231-4A8C-906D-8C510C404DF0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1B63-B679-4F73-B4E3-DECE2D06A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23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7481-C231-4A8C-906D-8C510C404DF0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1B63-B679-4F73-B4E3-DECE2D06A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832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7481-C231-4A8C-906D-8C510C404DF0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1B63-B679-4F73-B4E3-DECE2D06AE5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7585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7481-C231-4A8C-906D-8C510C404DF0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1B63-B679-4F73-B4E3-DECE2D06A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716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7481-C231-4A8C-906D-8C510C404DF0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1B63-B679-4F73-B4E3-DECE2D06AE5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7758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7481-C231-4A8C-906D-8C510C404DF0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1B63-B679-4F73-B4E3-DECE2D06A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924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7481-C231-4A8C-906D-8C510C404DF0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1B63-B679-4F73-B4E3-DECE2D06A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205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7481-C231-4A8C-906D-8C510C404DF0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1B63-B679-4F73-B4E3-DECE2D06A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069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7481-C231-4A8C-906D-8C510C404DF0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1B63-B679-4F73-B4E3-DECE2D06A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55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7481-C231-4A8C-906D-8C510C404DF0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1B63-B679-4F73-B4E3-DECE2D06A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40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7481-C231-4A8C-906D-8C510C404DF0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1B63-B679-4F73-B4E3-DECE2D06A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537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7481-C231-4A8C-906D-8C510C404DF0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1B63-B679-4F73-B4E3-DECE2D06A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90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7481-C231-4A8C-906D-8C510C404DF0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1B63-B679-4F73-B4E3-DECE2D06A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94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7481-C231-4A8C-906D-8C510C404DF0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1B63-B679-4F73-B4E3-DECE2D06A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20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7481-C231-4A8C-906D-8C510C404DF0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1B63-B679-4F73-B4E3-DECE2D06A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595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7481-C231-4A8C-906D-8C510C404DF0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1B63-B679-4F73-B4E3-DECE2D06A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52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B7481-C231-4A8C-906D-8C510C404DF0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7FD1B63-B679-4F73-B4E3-DECE2D06A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44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1715D-26DC-4CA1-A8D0-583C95B14F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Конец постсоветской Евразии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166273-1F33-43A2-AE35-2D45A955B5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b="1" dirty="0"/>
              <a:t>И вновь начало….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4949B3-411C-4C06-A314-876D9423B9F8}"/>
              </a:ext>
            </a:extLst>
          </p:cNvPr>
          <p:cNvSpPr txBox="1"/>
          <p:nvPr/>
        </p:nvSpPr>
        <p:spPr>
          <a:xfrm>
            <a:off x="5495278" y="5147732"/>
            <a:ext cx="5805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Дмитрий Евстафьев</a:t>
            </a:r>
          </a:p>
          <a:p>
            <a:r>
              <a:rPr lang="ru-RU" dirty="0"/>
              <a:t>Кандидат политических наук</a:t>
            </a:r>
          </a:p>
          <a:p>
            <a:r>
              <a:rPr lang="ru-RU" dirty="0"/>
              <a:t>НИУ ВШЭ</a:t>
            </a:r>
          </a:p>
          <a:p>
            <a:r>
              <a:rPr lang="ru-RU" dirty="0"/>
              <a:t>Специально для Ассамблеи СВОП</a:t>
            </a:r>
          </a:p>
          <a:p>
            <a:r>
              <a:rPr lang="ru-RU" dirty="0"/>
              <a:t>Декабрь 2020 года</a:t>
            </a:r>
          </a:p>
        </p:txBody>
      </p:sp>
    </p:spTree>
    <p:extLst>
      <p:ext uri="{BB962C8B-B14F-4D97-AF65-F5344CB8AC3E}">
        <p14:creationId xmlns:p14="http://schemas.microsoft.com/office/powerpoint/2010/main" val="584381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8BE5C0CD-9E73-4DA2-BD60-67FD92E1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6331"/>
          </a:xfrm>
        </p:spPr>
        <p:txBody>
          <a:bodyPr/>
          <a:lstStyle/>
          <a:p>
            <a:r>
              <a:rPr lang="ru-RU" dirty="0"/>
              <a:t>Альтернатива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D93162D6-A700-46C8-99E2-442FDAA3CA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Или в Евразии начнется новый цикл интеграции в тех или иных масштабах и эти перспективные геоэкономические комплексы войдут в </a:t>
            </a:r>
            <a:r>
              <a:rPr lang="ru-RU" dirty="0" err="1"/>
              <a:t>постглобальный</a:t>
            </a:r>
            <a:r>
              <a:rPr lang="ru-RU" dirty="0"/>
              <a:t> мир </a:t>
            </a:r>
            <a:r>
              <a:rPr lang="ru-RU" dirty="0" err="1"/>
              <a:t>мир</a:t>
            </a:r>
            <a:r>
              <a:rPr lang="ru-RU" dirty="0"/>
              <a:t> через Евразию и вместе с Россией.</a:t>
            </a:r>
          </a:p>
          <a:p>
            <a:r>
              <a:rPr lang="ru-RU" dirty="0"/>
              <a:t>Или эти комплексы будут втянуты в экономические системы других макрорегионов без России и, в ряде случаев, против России.</a:t>
            </a:r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F110B70C-F8FC-4057-ADF2-7229C97E7A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46978" y="2160650"/>
            <a:ext cx="4184650" cy="23538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0FD31D-CD26-4743-8AAC-00FD08777672}"/>
              </a:ext>
            </a:extLst>
          </p:cNvPr>
          <p:cNvSpPr txBox="1"/>
          <p:nvPr/>
        </p:nvSpPr>
        <p:spPr>
          <a:xfrm>
            <a:off x="5215632" y="4744765"/>
            <a:ext cx="6098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12121"/>
                </a:solidFill>
                <a:effectLst/>
                <a:latin typeface="Roboto"/>
              </a:rPr>
              <a:t>«Или я её веду в ЗАГС, или она меня ведёт к прокурору»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4602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50DE5-C8B2-41F6-B754-99185466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Кандидаты на хаотизацию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134F7C00-5379-4E5F-AAC8-BC73DD5043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8513666"/>
              </p:ext>
            </p:extLst>
          </p:nvPr>
        </p:nvGraphicFramePr>
        <p:xfrm>
          <a:off x="313350" y="1180730"/>
          <a:ext cx="10703840" cy="5228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0768">
                  <a:extLst>
                    <a:ext uri="{9D8B030D-6E8A-4147-A177-3AD203B41FA5}">
                      <a16:colId xmlns:a16="http://schemas.microsoft.com/office/drawing/2014/main" val="3435112684"/>
                    </a:ext>
                  </a:extLst>
                </a:gridCol>
                <a:gridCol w="2140768">
                  <a:extLst>
                    <a:ext uri="{9D8B030D-6E8A-4147-A177-3AD203B41FA5}">
                      <a16:colId xmlns:a16="http://schemas.microsoft.com/office/drawing/2014/main" val="2170793141"/>
                    </a:ext>
                  </a:extLst>
                </a:gridCol>
                <a:gridCol w="2140768">
                  <a:extLst>
                    <a:ext uri="{9D8B030D-6E8A-4147-A177-3AD203B41FA5}">
                      <a16:colId xmlns:a16="http://schemas.microsoft.com/office/drawing/2014/main" val="1511801946"/>
                    </a:ext>
                  </a:extLst>
                </a:gridCol>
                <a:gridCol w="2140768">
                  <a:extLst>
                    <a:ext uri="{9D8B030D-6E8A-4147-A177-3AD203B41FA5}">
                      <a16:colId xmlns:a16="http://schemas.microsoft.com/office/drawing/2014/main" val="1102935808"/>
                    </a:ext>
                  </a:extLst>
                </a:gridCol>
                <a:gridCol w="2140768">
                  <a:extLst>
                    <a:ext uri="{9D8B030D-6E8A-4147-A177-3AD203B41FA5}">
                      <a16:colId xmlns:a16="http://schemas.microsoft.com/office/drawing/2014/main" val="1275386832"/>
                    </a:ext>
                  </a:extLst>
                </a:gridCol>
              </a:tblGrid>
              <a:tr h="74876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Участники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Логика сторон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Логика России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Примечание</a:t>
                      </a:r>
                    </a:p>
                  </a:txBody>
                  <a:tcPr marL="74751" marR="74751"/>
                </a:tc>
                <a:extLst>
                  <a:ext uri="{0D108BD9-81ED-4DB2-BD59-A6C34878D82A}">
                    <a16:rowId xmlns:a16="http://schemas.microsoft.com/office/drawing/2014/main" val="1366072911"/>
                  </a:ext>
                </a:extLst>
              </a:tr>
              <a:tr h="1114351">
                <a:tc>
                  <a:txBody>
                    <a:bodyPr/>
                    <a:lstStyle/>
                    <a:p>
                      <a:r>
                        <a:rPr lang="ru-RU" dirty="0"/>
                        <a:t>Туркмения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Туркменские племенная знать</a:t>
                      </a:r>
                    </a:p>
                    <a:p>
                      <a:r>
                        <a:rPr lang="ru-RU" sz="1600" dirty="0"/>
                        <a:t>Китай</a:t>
                      </a:r>
                    </a:p>
                    <a:p>
                      <a:r>
                        <a:rPr lang="ru-RU" sz="1600" dirty="0"/>
                        <a:t>Исламисты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Государство-банкрот, взыскание долгот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Не ясна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Полностью </a:t>
                      </a:r>
                      <a:r>
                        <a:rPr lang="ru-RU" sz="1600" dirty="0" err="1"/>
                        <a:t>разновекторные</a:t>
                      </a:r>
                      <a:r>
                        <a:rPr lang="ru-RU" sz="1600" dirty="0"/>
                        <a:t> интересы сторон</a:t>
                      </a:r>
                    </a:p>
                  </a:txBody>
                  <a:tcPr marL="74751" marR="74751"/>
                </a:tc>
                <a:extLst>
                  <a:ext uri="{0D108BD9-81ED-4DB2-BD59-A6C34878D82A}">
                    <a16:rowId xmlns:a16="http://schemas.microsoft.com/office/drawing/2014/main" val="3982145550"/>
                  </a:ext>
                </a:extLst>
              </a:tr>
              <a:tr h="1391844">
                <a:tc>
                  <a:txBody>
                    <a:bodyPr/>
                    <a:lstStyle/>
                    <a:p>
                      <a:r>
                        <a:rPr lang="ru-RU" dirty="0"/>
                        <a:t>Северный Казахстан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Казахская «старшина»</a:t>
                      </a:r>
                    </a:p>
                    <a:p>
                      <a:r>
                        <a:rPr lang="ru-RU" sz="1600" dirty="0"/>
                        <a:t>Россия</a:t>
                      </a:r>
                    </a:p>
                    <a:p>
                      <a:r>
                        <a:rPr lang="ru-RU" sz="1600" dirty="0"/>
                        <a:t>Китай</a:t>
                      </a:r>
                    </a:p>
                    <a:p>
                      <a:r>
                        <a:rPr lang="ru-RU" sz="1600" dirty="0"/>
                        <a:t>Исламисты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Лишний регион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Невозможность нейтралитета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Крайне политически сложная ситуация.</a:t>
                      </a:r>
                    </a:p>
                    <a:p>
                      <a:r>
                        <a:rPr lang="ru-RU" sz="1600" dirty="0"/>
                        <a:t>Принятие решения выглядит маловероятно. </a:t>
                      </a:r>
                    </a:p>
                  </a:txBody>
                  <a:tcPr marL="74751" marR="74751"/>
                </a:tc>
                <a:extLst>
                  <a:ext uri="{0D108BD9-81ED-4DB2-BD59-A6C34878D82A}">
                    <a16:rowId xmlns:a16="http://schemas.microsoft.com/office/drawing/2014/main" val="2979901853"/>
                  </a:ext>
                </a:extLst>
              </a:tr>
              <a:tr h="859642">
                <a:tc>
                  <a:txBody>
                    <a:bodyPr/>
                    <a:lstStyle/>
                    <a:p>
                      <a:r>
                        <a:rPr lang="ru-RU" dirty="0"/>
                        <a:t>Южный Кавказ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Турция </a:t>
                      </a:r>
                    </a:p>
                    <a:p>
                      <a:r>
                        <a:rPr lang="ru-RU" sz="1600" dirty="0"/>
                        <a:t>Иран </a:t>
                      </a:r>
                    </a:p>
                    <a:p>
                      <a:r>
                        <a:rPr lang="ru-RU" sz="1600" dirty="0"/>
                        <a:t>Россия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«Так не доставайся же ты никому»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Предотвращение военной </a:t>
                      </a:r>
                      <a:r>
                        <a:rPr lang="ru-RU" sz="1500" dirty="0"/>
                        <a:t>интернационализации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Южный Кавказ – ключ к </a:t>
                      </a:r>
                      <a:r>
                        <a:rPr lang="ru-RU" sz="1600" dirty="0" err="1"/>
                        <a:t>Прикаспию</a:t>
                      </a:r>
                      <a:endParaRPr lang="ru-RU" sz="1600" dirty="0"/>
                    </a:p>
                  </a:txBody>
                  <a:tcPr marL="74751" marR="74751"/>
                </a:tc>
                <a:extLst>
                  <a:ext uri="{0D108BD9-81ED-4DB2-BD59-A6C34878D82A}">
                    <a16:rowId xmlns:a16="http://schemas.microsoft.com/office/drawing/2014/main" val="1293641520"/>
                  </a:ext>
                </a:extLst>
              </a:tr>
              <a:tr h="1114351">
                <a:tc>
                  <a:txBody>
                    <a:bodyPr/>
                    <a:lstStyle/>
                    <a:p>
                      <a:r>
                        <a:rPr lang="ru-RU" dirty="0"/>
                        <a:t>Таврия</a:t>
                      </a:r>
                      <a:r>
                        <a:rPr lang="en-US" dirty="0"/>
                        <a:t>/</a:t>
                      </a:r>
                      <a:r>
                        <a:rPr lang="ru-RU" dirty="0"/>
                        <a:t>ЛДНР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Украина</a:t>
                      </a:r>
                    </a:p>
                    <a:p>
                      <a:r>
                        <a:rPr lang="ru-RU" sz="1600" dirty="0"/>
                        <a:t>Турция </a:t>
                      </a:r>
                    </a:p>
                    <a:p>
                      <a:r>
                        <a:rPr lang="ru-RU" sz="1600" dirty="0"/>
                        <a:t>Россия</a:t>
                      </a:r>
                    </a:p>
                    <a:p>
                      <a:r>
                        <a:rPr lang="ru-RU" sz="1600" dirty="0"/>
                        <a:t>«бандеровцы»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Идеальный конфликтный узел для давления на РФ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Неизбежность гуманитарной интервенции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Политическое решение может быть приято уже легко.</a:t>
                      </a:r>
                    </a:p>
                  </a:txBody>
                  <a:tcPr marL="74751" marR="74751"/>
                </a:tc>
                <a:extLst>
                  <a:ext uri="{0D108BD9-81ED-4DB2-BD59-A6C34878D82A}">
                    <a16:rowId xmlns:a16="http://schemas.microsoft.com/office/drawing/2014/main" val="1248129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3013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E97426-A9CF-4AEB-A956-DA9646530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Очевидный вывод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92C08B-C77B-4F83-8A2B-056F2B1D3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168002" cy="3880773"/>
          </a:xfrm>
        </p:spPr>
        <p:txBody>
          <a:bodyPr>
            <a:normAutofit fontScale="92500"/>
          </a:bodyPr>
          <a:lstStyle/>
          <a:p>
            <a:r>
              <a:rPr lang="ru-RU" sz="4000" dirty="0"/>
              <a:t>Хаотизация в большинстве регионов создает для России военно-политические и гуманитарные риски</a:t>
            </a:r>
          </a:p>
          <a:p>
            <a:r>
              <a:rPr lang="ru-RU" sz="4000" dirty="0"/>
              <a:t>Россия не сможет уклониться от операций по стабилизации в большинстве случаев  </a:t>
            </a:r>
          </a:p>
        </p:txBody>
      </p:sp>
    </p:spTree>
    <p:extLst>
      <p:ext uri="{BB962C8B-B14F-4D97-AF65-F5344CB8AC3E}">
        <p14:creationId xmlns:p14="http://schemas.microsoft.com/office/powerpoint/2010/main" val="1539672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32E338F-62D8-412A-8FE5-A7265F4D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95309"/>
            <a:ext cx="4900325" cy="976543"/>
          </a:xfrm>
        </p:spPr>
        <p:txBody>
          <a:bodyPr>
            <a:normAutofit/>
          </a:bodyPr>
          <a:lstStyle/>
          <a:p>
            <a:r>
              <a:rPr lang="ru-RU" sz="2400" b="1" dirty="0"/>
              <a:t>Вывод: </a:t>
            </a:r>
            <a:r>
              <a:rPr lang="ru-RU" sz="2400" b="1" dirty="0" err="1"/>
              <a:t>Прикаспий</a:t>
            </a:r>
            <a:r>
              <a:rPr lang="ru-RU" sz="2400" b="1" dirty="0"/>
              <a:t> – ключевое поле боя на ближайшее время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A4E92A8-96CD-4E15-A57C-504B52410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7659" y="1349406"/>
            <a:ext cx="6353930" cy="43855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AAE7555F-1504-49EF-B232-4CC9E8920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0411" y="1349405"/>
            <a:ext cx="5017889" cy="5313285"/>
          </a:xfrm>
        </p:spPr>
        <p:txBody>
          <a:bodyPr>
            <a:noAutofit/>
          </a:bodyPr>
          <a:lstStyle/>
          <a:p>
            <a:r>
              <a:rPr lang="ru-RU" sz="2000" dirty="0"/>
              <a:t>На краткосрочную перспективу ключевым конкурентным узлом становится </a:t>
            </a:r>
            <a:r>
              <a:rPr lang="ru-RU" sz="2000" dirty="0" err="1"/>
              <a:t>Прикаспий</a:t>
            </a:r>
            <a:r>
              <a:rPr lang="ru-RU" sz="2000" dirty="0"/>
              <a:t>. </a:t>
            </a:r>
          </a:p>
          <a:p>
            <a:r>
              <a:rPr lang="ru-RU" sz="2000" dirty="0" err="1"/>
              <a:t>Прикаспий</a:t>
            </a:r>
            <a:r>
              <a:rPr lang="ru-RU" sz="2000" dirty="0"/>
              <a:t> – идеальный объект для политических и информационно-политических манипуляций.</a:t>
            </a:r>
          </a:p>
          <a:p>
            <a:r>
              <a:rPr lang="ru-RU" sz="2000" dirty="0" err="1"/>
              <a:t>Прикаспий</a:t>
            </a:r>
            <a:r>
              <a:rPr lang="ru-RU" sz="2000" dirty="0"/>
              <a:t> – объект перспективной </a:t>
            </a:r>
            <a:r>
              <a:rPr lang="ru-RU" sz="2000" dirty="0" err="1"/>
              <a:t>геоэкономики</a:t>
            </a:r>
            <a:r>
              <a:rPr lang="ru-RU" sz="2000" dirty="0"/>
              <a:t>, а не субъект. </a:t>
            </a:r>
          </a:p>
          <a:p>
            <a:r>
              <a:rPr lang="ru-RU" sz="2000" dirty="0"/>
              <a:t>Главный вопрос – вектора развития конкуренции</a:t>
            </a:r>
            <a:r>
              <a:rPr lang="en-US" sz="2000" dirty="0"/>
              <a:t>/</a:t>
            </a:r>
            <a:r>
              <a:rPr lang="ru-RU" sz="2000" dirty="0"/>
              <a:t>конфронтации</a:t>
            </a:r>
          </a:p>
          <a:p>
            <a:r>
              <a:rPr lang="ru-RU" sz="2000" dirty="0"/>
              <a:t>Даже не ее форматы, что понятно: военно-силовой элемент будет нарастать. А именно вектора – в каком направлении пойдет максимально возможная энергия. </a:t>
            </a:r>
            <a:endParaRPr lang="en-US" sz="2000" dirty="0"/>
          </a:p>
          <a:p>
            <a:endParaRPr lang="ru-RU" sz="2000" dirty="0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7703A19D-EB3E-4581-BA4B-060937F46491}"/>
              </a:ext>
            </a:extLst>
          </p:cNvPr>
          <p:cNvCxnSpPr/>
          <p:nvPr/>
        </p:nvCxnSpPr>
        <p:spPr>
          <a:xfrm flipH="1" flipV="1">
            <a:off x="8664606" y="2636668"/>
            <a:ext cx="292963" cy="1589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AC86177-807D-4E85-B874-F242118BCA5C}"/>
              </a:ext>
            </a:extLst>
          </p:cNvPr>
          <p:cNvCxnSpPr/>
          <p:nvPr/>
        </p:nvCxnSpPr>
        <p:spPr>
          <a:xfrm>
            <a:off x="8975324" y="4208016"/>
            <a:ext cx="1669002" cy="381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59023740-1210-481E-86A3-F81ECCA494F3}"/>
              </a:ext>
            </a:extLst>
          </p:cNvPr>
          <p:cNvCxnSpPr/>
          <p:nvPr/>
        </p:nvCxnSpPr>
        <p:spPr>
          <a:xfrm flipV="1">
            <a:off x="10431262" y="1997476"/>
            <a:ext cx="0" cy="1278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0960F81-5A87-4EB2-ACBA-B3471600E29E}"/>
              </a:ext>
            </a:extLst>
          </p:cNvPr>
          <p:cNvCxnSpPr/>
          <p:nvPr/>
        </p:nvCxnSpPr>
        <p:spPr>
          <a:xfrm flipH="1">
            <a:off x="8811087" y="4225771"/>
            <a:ext cx="146482" cy="1091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8AD68CAE-D5B9-47F7-94F2-70C999D1E6E5}"/>
              </a:ext>
            </a:extLst>
          </p:cNvPr>
          <p:cNvCxnSpPr/>
          <p:nvPr/>
        </p:nvCxnSpPr>
        <p:spPr>
          <a:xfrm flipH="1" flipV="1">
            <a:off x="8582488" y="2148396"/>
            <a:ext cx="1227337" cy="4172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C9929ED9-8862-4C7E-8D5B-F86B1E3E262D}"/>
              </a:ext>
            </a:extLst>
          </p:cNvPr>
          <p:cNvCxnSpPr/>
          <p:nvPr/>
        </p:nvCxnSpPr>
        <p:spPr>
          <a:xfrm flipV="1">
            <a:off x="7553608" y="2974019"/>
            <a:ext cx="303130" cy="1526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87D255EC-553F-40AC-9FC0-9CA1C741E169}"/>
              </a:ext>
            </a:extLst>
          </p:cNvPr>
          <p:cNvCxnSpPr/>
          <p:nvPr/>
        </p:nvCxnSpPr>
        <p:spPr>
          <a:xfrm flipH="1" flipV="1">
            <a:off x="9491997" y="3497802"/>
            <a:ext cx="2164384" cy="727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BC78C9BD-1CD0-4559-9C04-FB06F72D0B5E}"/>
              </a:ext>
            </a:extLst>
          </p:cNvPr>
          <p:cNvCxnSpPr/>
          <p:nvPr/>
        </p:nvCxnSpPr>
        <p:spPr>
          <a:xfrm flipV="1">
            <a:off x="10943685" y="3786326"/>
            <a:ext cx="464449" cy="1620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68CE130A-4574-4B23-B6B4-2B85EBBB9DAC}"/>
              </a:ext>
            </a:extLst>
          </p:cNvPr>
          <p:cNvCxnSpPr/>
          <p:nvPr/>
        </p:nvCxnSpPr>
        <p:spPr>
          <a:xfrm flipH="1" flipV="1">
            <a:off x="10120544" y="4771747"/>
            <a:ext cx="523782" cy="634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142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F5812D6-2326-45D4-8970-3701642B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Стратегический вывод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8F35D93-5692-4987-B1B6-41C5BED14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41498"/>
            <a:ext cx="9230146" cy="4613073"/>
          </a:xfrm>
        </p:spPr>
        <p:txBody>
          <a:bodyPr>
            <a:normAutofit/>
          </a:bodyPr>
          <a:lstStyle/>
          <a:p>
            <a:r>
              <a:rPr lang="ru-RU" dirty="0"/>
              <a:t>Россия не может позволить себе ни хаотизацию Прикаспийского пространства, ни появление там доминирующей внешней силы. </a:t>
            </a:r>
          </a:p>
          <a:p>
            <a:r>
              <a:rPr lang="ru-RU" dirty="0"/>
              <a:t>Иран не может допустить хаотизации региона и закрепления там Турции, но его ресурсы для противодействия будут сокращаться. На «два фронта» Тегеран воевать не сможет даже политико-информационно. </a:t>
            </a:r>
          </a:p>
          <a:p>
            <a:r>
              <a:rPr lang="ru-RU" dirty="0"/>
              <a:t>Турция может позволить себе хаотизацию </a:t>
            </a:r>
            <a:r>
              <a:rPr lang="ru-RU" dirty="0" err="1"/>
              <a:t>Прикаспиского</a:t>
            </a:r>
            <a:r>
              <a:rPr lang="ru-RU" dirty="0"/>
              <a:t> пространства, но ей желательно закрепление там в качестве легитимной силы. </a:t>
            </a:r>
          </a:p>
          <a:p>
            <a:r>
              <a:rPr lang="ru-RU" dirty="0"/>
              <a:t>США и «коллективный Запад» могут позволить себе в </a:t>
            </a:r>
            <a:r>
              <a:rPr lang="ru-RU" dirty="0" err="1"/>
              <a:t>Прикаспии</a:t>
            </a:r>
            <a:r>
              <a:rPr lang="ru-RU" dirty="0"/>
              <a:t> любой сценарий. </a:t>
            </a:r>
          </a:p>
          <a:p>
            <a:r>
              <a:rPr lang="ru-RU" dirty="0"/>
              <a:t>Китай заинтересован в закреплении в </a:t>
            </a:r>
            <a:r>
              <a:rPr lang="ru-RU" dirty="0" err="1"/>
              <a:t>Прикаспии</a:t>
            </a:r>
            <a:r>
              <a:rPr lang="ru-RU" dirty="0"/>
              <a:t>, но на ближайшие 5-7 лет не будет тратить на этой большие ресурсы.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Россия обладает наименьшей свободой рук из всех интересантов в </a:t>
            </a:r>
            <a:r>
              <a:rPr lang="ru-RU" sz="2400" dirty="0" err="1">
                <a:solidFill>
                  <a:srgbClr val="FF0000"/>
                </a:solidFill>
              </a:rPr>
              <a:t>Прикаспии</a:t>
            </a:r>
            <a:r>
              <a:rPr lang="ru-RU" sz="24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54469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B133C-AC44-4D3E-A062-A0D059ABA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3032"/>
            <a:ext cx="3854528" cy="523783"/>
          </a:xfrm>
        </p:spPr>
        <p:txBody>
          <a:bodyPr>
            <a:normAutofit/>
          </a:bodyPr>
          <a:lstStyle/>
          <a:p>
            <a:r>
              <a:rPr lang="ru-RU" sz="2800" dirty="0"/>
              <a:t>Замечания на полях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961AAF-90C8-405F-A363-6E5637477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660" y="1179088"/>
            <a:ext cx="5368960" cy="5526437"/>
          </a:xfrm>
        </p:spPr>
        <p:txBody>
          <a:bodyPr>
            <a:normAutofit/>
          </a:bodyPr>
          <a:lstStyle/>
          <a:p>
            <a:r>
              <a:rPr lang="ru-RU" dirty="0"/>
              <a:t>В Евразии идут сложные процессы социального структурирования, которые связаны в том числе и с восстановлением архаики.</a:t>
            </a:r>
          </a:p>
          <a:p>
            <a:r>
              <a:rPr lang="ru-RU" dirty="0"/>
              <a:t>Нынешние границы России не гарантированы. Они также переходят в формат «дискуссионных». Исключена только «внутренняя» дискуссионность этих границ, но не внешняя.</a:t>
            </a:r>
          </a:p>
          <a:p>
            <a:r>
              <a:rPr lang="ru-RU" dirty="0"/>
              <a:t>При отсутствии </a:t>
            </a:r>
            <a:r>
              <a:rPr lang="ru-RU" dirty="0" err="1"/>
              <a:t>проактивной</a:t>
            </a:r>
            <a:r>
              <a:rPr lang="ru-RU" dirty="0"/>
              <a:t> реакции России нестабильность будет экспортирована внутрь ее территории. </a:t>
            </a:r>
          </a:p>
          <a:p>
            <a:r>
              <a:rPr lang="ru-RU" dirty="0"/>
              <a:t>Главная уязвимость России – относительная слабость инструментов влияния в нижней «нулевой» части спектра конфликтов.</a:t>
            </a:r>
          </a:p>
          <a:p>
            <a:r>
              <a:rPr lang="ru-RU" dirty="0"/>
              <a:t>По мере нарастания военно-силовой составляющей, потенциал России растет.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85653F-BD67-4929-9520-4CD875720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0083" y="776814"/>
            <a:ext cx="4391816" cy="5828153"/>
          </a:xfrm>
        </p:spPr>
        <p:txBody>
          <a:bodyPr>
            <a:noAutofit/>
          </a:bodyPr>
          <a:lstStyle/>
          <a:p>
            <a:r>
              <a:rPr lang="ru-RU" sz="2000" dirty="0"/>
              <a:t>Мы недостаточно понимаем то пространство («поле»), где пытаемся добиться влияния. </a:t>
            </a:r>
          </a:p>
          <a:p>
            <a:r>
              <a:rPr lang="ru-RU" sz="2000" dirty="0"/>
              <a:t>Как результат, мы не имеем четкого прогноза развития социальных и социально-экономических процессов в Евразии. </a:t>
            </a:r>
          </a:p>
          <a:p>
            <a:r>
              <a:rPr lang="ru-RU" sz="2000" dirty="0"/>
              <a:t>Не имея такого прогноза мы пытаемся заменять его анализом элитных телодвижений. </a:t>
            </a:r>
          </a:p>
          <a:p>
            <a:r>
              <a:rPr lang="ru-RU" sz="2000" dirty="0"/>
              <a:t>А вместо долгосрочной и содержательно связной линии поведения предлагать «</a:t>
            </a:r>
            <a:r>
              <a:rPr lang="ru-RU" sz="2000" dirty="0" err="1"/>
              <a:t>проектность</a:t>
            </a:r>
            <a:r>
              <a:rPr lang="ru-RU" sz="2000" dirty="0"/>
              <a:t>».</a:t>
            </a:r>
          </a:p>
          <a:p>
            <a:r>
              <a:rPr lang="ru-RU" sz="2000" dirty="0"/>
              <a:t>Вряд ли нас ждет успех.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11916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64F169-8499-47B8-9C1E-1629A5967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24" y="94695"/>
            <a:ext cx="8596668" cy="739806"/>
          </a:xfrm>
        </p:spPr>
        <p:txBody>
          <a:bodyPr/>
          <a:lstStyle/>
          <a:p>
            <a:r>
              <a:rPr lang="ru-RU" dirty="0"/>
              <a:t>Сценарии развития</a:t>
            </a: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49F89310-0F2A-41F4-A153-1D8E272FED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8464694"/>
              </p:ext>
            </p:extLst>
          </p:nvPr>
        </p:nvGraphicFramePr>
        <p:xfrm>
          <a:off x="381740" y="834501"/>
          <a:ext cx="9579008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752">
                  <a:extLst>
                    <a:ext uri="{9D8B030D-6E8A-4147-A177-3AD203B41FA5}">
                      <a16:colId xmlns:a16="http://schemas.microsoft.com/office/drawing/2014/main" val="1477225070"/>
                    </a:ext>
                  </a:extLst>
                </a:gridCol>
                <a:gridCol w="2394752">
                  <a:extLst>
                    <a:ext uri="{9D8B030D-6E8A-4147-A177-3AD203B41FA5}">
                      <a16:colId xmlns:a16="http://schemas.microsoft.com/office/drawing/2014/main" val="4164612931"/>
                    </a:ext>
                  </a:extLst>
                </a:gridCol>
                <a:gridCol w="2394752">
                  <a:extLst>
                    <a:ext uri="{9D8B030D-6E8A-4147-A177-3AD203B41FA5}">
                      <a16:colId xmlns:a16="http://schemas.microsoft.com/office/drawing/2014/main" val="944516790"/>
                    </a:ext>
                  </a:extLst>
                </a:gridCol>
                <a:gridCol w="2394752">
                  <a:extLst>
                    <a:ext uri="{9D8B030D-6E8A-4147-A177-3AD203B41FA5}">
                      <a16:colId xmlns:a16="http://schemas.microsoft.com/office/drawing/2014/main" val="4261470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Вариант развития ситуации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Вероятность</a:t>
                      </a:r>
                      <a:r>
                        <a:rPr lang="en-US" dirty="0"/>
                        <a:t>/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Ресурсозатратность</a:t>
                      </a:r>
                      <a:endParaRPr lang="ru-RU" dirty="0"/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Риски 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Промежуточный результат</a:t>
                      </a:r>
                    </a:p>
                  </a:txBody>
                  <a:tcPr marL="74751" marR="74751"/>
                </a:tc>
                <a:extLst>
                  <a:ext uri="{0D108BD9-81ED-4DB2-BD59-A6C34878D82A}">
                    <a16:rowId xmlns:a16="http://schemas.microsoft.com/office/drawing/2014/main" val="2825371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Сужение евразийского ядра до уровня «Россия –»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Высокая</a:t>
                      </a:r>
                      <a:r>
                        <a:rPr lang="en-US" dirty="0"/>
                        <a:t>/</a:t>
                      </a:r>
                      <a:r>
                        <a:rPr lang="ru-RU" dirty="0"/>
                        <a:t>Низкая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Внешняя экспансия, утрата ряда территорий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Нарастание асимметрий внутри России </a:t>
                      </a:r>
                    </a:p>
                  </a:txBody>
                  <a:tcPr marL="74751" marR="74751"/>
                </a:tc>
                <a:extLst>
                  <a:ext uri="{0D108BD9-81ED-4DB2-BD59-A6C34878D82A}">
                    <a16:rowId xmlns:a16="http://schemas.microsoft.com/office/drawing/2014/main" val="1407110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Удержание нынешнего ядра «Остров Россия»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Высокая</a:t>
                      </a:r>
                      <a:r>
                        <a:rPr lang="en-US" dirty="0"/>
                        <a:t>/</a:t>
                      </a:r>
                      <a:r>
                        <a:rPr lang="ru-RU" dirty="0"/>
                        <a:t>Высокая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Милитаризация политики и экономики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Локальные конфликты по </a:t>
                      </a:r>
                      <a:r>
                        <a:rPr lang="ru-RU"/>
                        <a:t>периферии границ</a:t>
                      </a:r>
                      <a:endParaRPr lang="ru-RU" dirty="0"/>
                    </a:p>
                  </a:txBody>
                  <a:tcPr marL="74751" marR="74751"/>
                </a:tc>
                <a:extLst>
                  <a:ext uri="{0D108BD9-81ED-4DB2-BD59-A6C34878D82A}">
                    <a16:rowId xmlns:a16="http://schemas.microsoft.com/office/drawing/2014/main" val="1739813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Формирование системы «Остров Россия+». Возникновение сырьевой и логистической </a:t>
                      </a:r>
                      <a:r>
                        <a:rPr lang="ru-RU" dirty="0" err="1"/>
                        <a:t>полупериферии</a:t>
                      </a:r>
                      <a:endParaRPr lang="ru-RU" dirty="0"/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Низкая</a:t>
                      </a:r>
                      <a:r>
                        <a:rPr lang="en-US" dirty="0"/>
                        <a:t>/</a:t>
                      </a:r>
                      <a:r>
                        <a:rPr lang="ru-RU" dirty="0"/>
                        <a:t>средняя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Неконтролируемый лоббизм.</a:t>
                      </a:r>
                    </a:p>
                    <a:p>
                      <a:r>
                        <a:rPr lang="ru-RU" dirty="0"/>
                        <a:t>Социальная напряженность по границам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Корпоратизация</a:t>
                      </a:r>
                      <a:r>
                        <a:rPr lang="ru-RU" dirty="0"/>
                        <a:t> внешней политики России</a:t>
                      </a:r>
                    </a:p>
                  </a:txBody>
                  <a:tcPr marL="74751" marR="74751"/>
                </a:tc>
                <a:extLst>
                  <a:ext uri="{0D108BD9-81ED-4DB2-BD59-A6C34878D82A}">
                    <a16:rowId xmlns:a16="http://schemas.microsoft.com/office/drawing/2014/main" val="2221727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«Каскадная» </a:t>
                      </a:r>
                      <a:r>
                        <a:rPr lang="ru-RU" dirty="0" err="1"/>
                        <a:t>реиндустриализация</a:t>
                      </a:r>
                      <a:r>
                        <a:rPr lang="ru-RU" dirty="0"/>
                        <a:t> Евразии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Низкая</a:t>
                      </a:r>
                      <a:r>
                        <a:rPr lang="en-US" dirty="0"/>
                        <a:t>/</a:t>
                      </a:r>
                      <a:r>
                        <a:rPr lang="ru-RU" dirty="0"/>
                        <a:t>Высокая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Нехватка ресурсов</a:t>
                      </a:r>
                    </a:p>
                    <a:p>
                      <a:r>
                        <a:rPr lang="ru-RU" dirty="0"/>
                        <a:t>Внешняя экспансия</a:t>
                      </a:r>
                    </a:p>
                    <a:p>
                      <a:r>
                        <a:rPr lang="ru-RU" dirty="0"/>
                        <a:t>Утекание ресурсов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Запуск </a:t>
                      </a:r>
                      <a:r>
                        <a:rPr lang="ru-RU" dirty="0" err="1"/>
                        <a:t>общеевразийского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инвестцикла</a:t>
                      </a:r>
                      <a:endParaRPr lang="ru-RU" dirty="0"/>
                    </a:p>
                  </a:txBody>
                  <a:tcPr marL="74751" marR="74751"/>
                </a:tc>
                <a:extLst>
                  <a:ext uri="{0D108BD9-81ED-4DB2-BD59-A6C34878D82A}">
                    <a16:rowId xmlns:a16="http://schemas.microsoft.com/office/drawing/2014/main" val="1852414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1694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1B43345-E9D4-466A-A574-52A42C9CC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90" y="130206"/>
            <a:ext cx="8596668" cy="659907"/>
          </a:xfrm>
        </p:spPr>
        <p:txBody>
          <a:bodyPr/>
          <a:lstStyle/>
          <a:p>
            <a:r>
              <a:rPr lang="ru-RU" dirty="0"/>
              <a:t>Возможная логика России</a:t>
            </a:r>
          </a:p>
        </p:txBody>
      </p:sp>
      <p:graphicFrame>
        <p:nvGraphicFramePr>
          <p:cNvPr id="13" name="Таблица 13">
            <a:extLst>
              <a:ext uri="{FF2B5EF4-FFF2-40B4-BE49-F238E27FC236}">
                <a16:creationId xmlns:a16="http://schemas.microsoft.com/office/drawing/2014/main" id="{114AA2F3-B067-4D99-B26B-A3669F0A58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157722"/>
              </p:ext>
            </p:extLst>
          </p:nvPr>
        </p:nvGraphicFramePr>
        <p:xfrm>
          <a:off x="757762" y="722001"/>
          <a:ext cx="10596780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9195">
                  <a:extLst>
                    <a:ext uri="{9D8B030D-6E8A-4147-A177-3AD203B41FA5}">
                      <a16:colId xmlns:a16="http://schemas.microsoft.com/office/drawing/2014/main" val="3939738281"/>
                    </a:ext>
                  </a:extLst>
                </a:gridCol>
                <a:gridCol w="2649195">
                  <a:extLst>
                    <a:ext uri="{9D8B030D-6E8A-4147-A177-3AD203B41FA5}">
                      <a16:colId xmlns:a16="http://schemas.microsoft.com/office/drawing/2014/main" val="854580903"/>
                    </a:ext>
                  </a:extLst>
                </a:gridCol>
                <a:gridCol w="2649195">
                  <a:extLst>
                    <a:ext uri="{9D8B030D-6E8A-4147-A177-3AD203B41FA5}">
                      <a16:colId xmlns:a16="http://schemas.microsoft.com/office/drawing/2014/main" val="1836883797"/>
                    </a:ext>
                  </a:extLst>
                </a:gridCol>
                <a:gridCol w="2649195">
                  <a:extLst>
                    <a:ext uri="{9D8B030D-6E8A-4147-A177-3AD203B41FA5}">
                      <a16:colId xmlns:a16="http://schemas.microsoft.com/office/drawing/2014/main" val="305849809"/>
                    </a:ext>
                  </a:extLst>
                </a:gridCol>
              </a:tblGrid>
              <a:tr h="34752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Программа-минимум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Программа-оптимум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Программа-максимум</a:t>
                      </a:r>
                    </a:p>
                  </a:txBody>
                  <a:tcPr marL="74751" marR="74751"/>
                </a:tc>
                <a:extLst>
                  <a:ext uri="{0D108BD9-81ED-4DB2-BD59-A6C34878D82A}">
                    <a16:rowId xmlns:a16="http://schemas.microsoft.com/office/drawing/2014/main" val="3253830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Концептуально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ЕАЭС 2.0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Военный союз с односторонними обязательствами. Система протекторатов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Военно-экономический союз с интеграционными компонентами</a:t>
                      </a:r>
                    </a:p>
                  </a:txBody>
                  <a:tcPr marL="74751" marR="74751"/>
                </a:tc>
                <a:extLst>
                  <a:ext uri="{0D108BD9-81ED-4DB2-BD59-A6C34878D82A}">
                    <a16:rowId xmlns:a16="http://schemas.microsoft.com/office/drawing/2014/main" val="3793315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Экономика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Общая защищенная платежная система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Интегрированная финансовая система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Единая двухконтурная финансовая система</a:t>
                      </a:r>
                    </a:p>
                    <a:p>
                      <a:r>
                        <a:rPr lang="ru-RU" sz="1600" dirty="0"/>
                        <a:t>Переход к единой валюте</a:t>
                      </a:r>
                    </a:p>
                  </a:txBody>
                  <a:tcPr marL="74751" marR="74751"/>
                </a:tc>
                <a:extLst>
                  <a:ext uri="{0D108BD9-81ED-4DB2-BD59-A6C34878D82A}">
                    <a16:rowId xmlns:a16="http://schemas.microsoft.com/office/drawing/2014/main" val="3385023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Политика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Новое соглашение в сфере безопасности</a:t>
                      </a:r>
                    </a:p>
                    <a:p>
                      <a:r>
                        <a:rPr lang="ru-RU" sz="1600" dirty="0"/>
                        <a:t>ОДКБ+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Глубокая координация </a:t>
                      </a:r>
                    </a:p>
                    <a:p>
                      <a:r>
                        <a:rPr lang="ru-RU" sz="1600" dirty="0"/>
                        <a:t>внешней политики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Военно-политический союз за пространственную безопасность с открытым членством</a:t>
                      </a:r>
                    </a:p>
                  </a:txBody>
                  <a:tcPr marL="74751" marR="74751"/>
                </a:tc>
                <a:extLst>
                  <a:ext uri="{0D108BD9-81ED-4DB2-BD59-A6C34878D82A}">
                    <a16:rowId xmlns:a16="http://schemas.microsoft.com/office/drawing/2014/main" val="1803245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Социальная сфера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Отказ от безвизовых режимов</a:t>
                      </a:r>
                    </a:p>
                    <a:p>
                      <a:r>
                        <a:rPr lang="ru-RU" sz="1600" dirty="0"/>
                        <a:t>Асимметричные визовые системы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Частичное восстановление безвизового режима</a:t>
                      </a:r>
                    </a:p>
                    <a:p>
                      <a:r>
                        <a:rPr lang="ru-RU" sz="1600" dirty="0"/>
                        <a:t>Русский– официальный язык пространства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Интегрированные социальные системы (пенсии, пособия и проч.)</a:t>
                      </a:r>
                    </a:p>
                  </a:txBody>
                  <a:tcPr marL="74751" marR="74751"/>
                </a:tc>
                <a:extLst>
                  <a:ext uri="{0D108BD9-81ED-4DB2-BD59-A6C34878D82A}">
                    <a16:rowId xmlns:a16="http://schemas.microsoft.com/office/drawing/2014/main" val="4289618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«Фишки»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Евразийский безналичный «рубль»</a:t>
                      </a:r>
                    </a:p>
                    <a:p>
                      <a:r>
                        <a:rPr lang="ru-RU" sz="1600" dirty="0"/>
                        <a:t>(криптовалюта)</a:t>
                      </a:r>
                    </a:p>
                    <a:p>
                      <a:r>
                        <a:rPr lang="ru-RU" sz="1600" dirty="0"/>
                        <a:t>Новые </a:t>
                      </a:r>
                      <a:r>
                        <a:rPr lang="ru-RU" sz="1600" dirty="0" err="1"/>
                        <a:t>фининструменты</a:t>
                      </a:r>
                      <a:endParaRPr lang="ru-RU" sz="1600" dirty="0"/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Система контролируемых Россией факторий в геоэкономических узлах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Евразийские корпорации для инвестпроектов</a:t>
                      </a:r>
                    </a:p>
                    <a:p>
                      <a:endParaRPr lang="ru-RU" sz="1600" dirty="0"/>
                    </a:p>
                  </a:txBody>
                  <a:tcPr marL="74751" marR="74751"/>
                </a:tc>
                <a:extLst>
                  <a:ext uri="{0D108BD9-81ED-4DB2-BD59-A6C34878D82A}">
                    <a16:rowId xmlns:a16="http://schemas.microsoft.com/office/drawing/2014/main" val="1296473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766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4E05DCA-555E-4295-934F-E9B82ABF51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7DA3B2BA-7A84-4B12-B131-64815B342E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dirty="0"/>
              <a:t>И берегите себя….</a:t>
            </a:r>
          </a:p>
        </p:txBody>
      </p:sp>
    </p:spTree>
    <p:extLst>
      <p:ext uri="{BB962C8B-B14F-4D97-AF65-F5344CB8AC3E}">
        <p14:creationId xmlns:p14="http://schemas.microsoft.com/office/powerpoint/2010/main" val="1960762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813DC-7A5C-45B0-BFB7-4AB4D91B6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Два фактора нестабильности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FE07BF-C1CF-4E5B-8409-7FA9D3164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Системная деградация постсоветского пространства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0E91D4C-B4C1-4999-94D4-429D446B3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89437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Утрата интегрирующих экономических и социальных элементов пространства, деградация политических.</a:t>
            </a:r>
          </a:p>
          <a:p>
            <a:r>
              <a:rPr lang="ru-RU" dirty="0"/>
              <a:t>Пространство перестает существовать, как интегрированная сущность, ощущающая общность.</a:t>
            </a:r>
          </a:p>
          <a:p>
            <a:r>
              <a:rPr lang="ru-RU" dirty="0"/>
              <a:t>Пространство одновременно подвергается жесткому давлению извне. Давление включает в себя усиливающийся силовой компонент.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88E90BF-F565-437E-B153-E8EB222F0C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4" y="1629446"/>
            <a:ext cx="4721443" cy="819668"/>
          </a:xfrm>
        </p:spPr>
        <p:txBody>
          <a:bodyPr/>
          <a:lstStyle/>
          <a:p>
            <a:r>
              <a:rPr lang="ru-RU" dirty="0"/>
              <a:t>Переформатирование Ближнего и Среднего Востока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1F9E9C87-F2EB-47A7-A686-979509FA5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Развитие в регионе политико-военной </a:t>
            </a:r>
            <a:r>
              <a:rPr lang="ru-RU" dirty="0" err="1"/>
              <a:t>полицентричности</a:t>
            </a:r>
            <a:r>
              <a:rPr lang="ru-RU" dirty="0"/>
              <a:t>, с распадом его на два, а, возможно, и три субрегиона с различными векторами развития.</a:t>
            </a:r>
          </a:p>
          <a:p>
            <a:r>
              <a:rPr lang="ru-RU" dirty="0"/>
              <a:t>Переформатирование происходит под воздействием и внутренних, и внешних факторов.</a:t>
            </a:r>
          </a:p>
        </p:txBody>
      </p:sp>
    </p:spTree>
    <p:extLst>
      <p:ext uri="{BB962C8B-B14F-4D97-AF65-F5344CB8AC3E}">
        <p14:creationId xmlns:p14="http://schemas.microsoft.com/office/powerpoint/2010/main" val="3292856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26AB12B-B1D0-4384-BA42-F19C72F91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45" y="173115"/>
            <a:ext cx="3932237" cy="1054224"/>
          </a:xfrm>
        </p:spPr>
        <p:txBody>
          <a:bodyPr>
            <a:normAutofit/>
          </a:bodyPr>
          <a:lstStyle/>
          <a:p>
            <a:r>
              <a:rPr lang="ru-RU" b="1" dirty="0"/>
              <a:t>Итог: формирование классической дуги нестабильности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647F8763-1060-4343-BFDE-D42EFE936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8824" y="1201626"/>
            <a:ext cx="4669655" cy="5305705"/>
          </a:xfrm>
        </p:spPr>
        <p:txBody>
          <a:bodyPr>
            <a:noAutofit/>
          </a:bodyPr>
          <a:lstStyle/>
          <a:p>
            <a:r>
              <a:rPr lang="ru-RU" sz="2300" dirty="0"/>
              <a:t>Дуга формируется на базе очагов, как правило этнических конфликтов, но затрагивает важное в ресурсном или логистическом плане регионы.</a:t>
            </a:r>
          </a:p>
          <a:p>
            <a:endParaRPr lang="ru-RU" sz="2300" dirty="0"/>
          </a:p>
          <a:p>
            <a:r>
              <a:rPr lang="ru-RU" sz="2300" dirty="0"/>
              <a:t>На 2019 год «дуга» очевидно выгибалась на «Юг», что создавало риски для США и их союзников. </a:t>
            </a:r>
          </a:p>
          <a:p>
            <a:r>
              <a:rPr lang="ru-RU" sz="2300" dirty="0"/>
              <a:t>Но уже тогда был очевиден потенциал выгибания ее на «Север».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70D74-2B2E-4204-BB1F-937974492AD8}"/>
              </a:ext>
            </a:extLst>
          </p:cNvPr>
          <p:cNvSpPr txBox="1"/>
          <p:nvPr/>
        </p:nvSpPr>
        <p:spPr>
          <a:xfrm>
            <a:off x="5183188" y="5513033"/>
            <a:ext cx="6669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606266"/>
                </a:solidFill>
                <a:effectLst/>
                <a:latin typeface="Helvetica Neue"/>
              </a:rPr>
              <a:t>Схема дуги нестабильности взята из:</a:t>
            </a:r>
          </a:p>
          <a:p>
            <a:r>
              <a:rPr lang="ru-RU" b="0" i="0" dirty="0">
                <a:solidFill>
                  <a:srgbClr val="606266"/>
                </a:solidFill>
                <a:effectLst/>
                <a:latin typeface="Helvetica Neue"/>
              </a:rPr>
              <a:t>Евстафьев Д. Г. Евразийская "дуга нестабильности" или Управление глобальным экономическим ростом // Экономические стратегии. 2019. Т. 165. № 7. С. 46-56.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109DB7-FD0F-4532-A3A8-1F7F3AD20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457199"/>
            <a:ext cx="6679988" cy="505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19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CFF73B05-0D38-4D7D-BCAC-D139BD150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56238"/>
            <a:ext cx="8596668" cy="1131024"/>
          </a:xfrm>
        </p:spPr>
        <p:txBody>
          <a:bodyPr>
            <a:normAutofit fontScale="90000"/>
          </a:bodyPr>
          <a:lstStyle/>
          <a:p>
            <a:r>
              <a:rPr lang="ru-RU" dirty="0"/>
              <a:t>Факторы в пользу выгибания «дуги» на «Север» и на «Юг»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3246E264-6600-4AFE-A9D6-ABAAD1676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4" y="1287262"/>
            <a:ext cx="4185623" cy="576262"/>
          </a:xfrm>
        </p:spPr>
        <p:txBody>
          <a:bodyPr/>
          <a:lstStyle/>
          <a:p>
            <a:r>
              <a:rPr lang="ru-RU" dirty="0"/>
              <a:t>Север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6B226409-571F-4D2D-A0C1-F86C45DD2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1863525"/>
            <a:ext cx="4185623" cy="4177838"/>
          </a:xfrm>
        </p:spPr>
        <p:txBody>
          <a:bodyPr>
            <a:normAutofit fontScale="92500" lnSpcReduction="20000"/>
          </a:bodyPr>
          <a:lstStyle/>
          <a:p>
            <a:r>
              <a:rPr lang="ru-RU" sz="2600" b="1" dirty="0"/>
              <a:t>«За»</a:t>
            </a:r>
          </a:p>
          <a:p>
            <a:pPr>
              <a:buFontTx/>
              <a:buChar char="-"/>
            </a:pPr>
            <a:r>
              <a:rPr lang="ru-RU" dirty="0"/>
              <a:t>Внешнее стимулирование</a:t>
            </a:r>
          </a:p>
          <a:p>
            <a:pPr>
              <a:buFontTx/>
              <a:buChar char="-"/>
            </a:pPr>
            <a:r>
              <a:rPr lang="ru-RU" dirty="0"/>
              <a:t>Слабость политических режимов, вхождение ряда из них в переходный период</a:t>
            </a:r>
          </a:p>
          <a:p>
            <a:pPr>
              <a:buFontTx/>
              <a:buChar char="-"/>
            </a:pPr>
            <a:r>
              <a:rPr lang="ru-RU" dirty="0"/>
              <a:t>Наличие этнической и религиозной базы.</a:t>
            </a:r>
          </a:p>
          <a:p>
            <a:r>
              <a:rPr lang="ru-RU" sz="2600" b="1" dirty="0"/>
              <a:t>«Против»</a:t>
            </a:r>
          </a:p>
          <a:p>
            <a:pPr>
              <a:buFontTx/>
              <a:buChar char="-"/>
            </a:pPr>
            <a:r>
              <a:rPr lang="ru-RU" dirty="0"/>
              <a:t>Готовность власти к репрессивному ответу</a:t>
            </a:r>
          </a:p>
          <a:p>
            <a:pPr>
              <a:buFontTx/>
              <a:buChar char="-"/>
            </a:pPr>
            <a:r>
              <a:rPr lang="ru-RU" dirty="0"/>
              <a:t>Относительная бедность возможных «трофеев».</a:t>
            </a:r>
          </a:p>
          <a:p>
            <a:pPr>
              <a:buFontTx/>
              <a:buChar char="-"/>
            </a:pPr>
            <a:r>
              <a:rPr lang="ru-RU" dirty="0"/>
              <a:t>Удаление от ключевых логистических маршрутов 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07C588D-5473-46AA-ACC0-46A1A49A1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1495158"/>
            <a:ext cx="4185618" cy="431297"/>
          </a:xfrm>
        </p:spPr>
        <p:txBody>
          <a:bodyPr/>
          <a:lstStyle/>
          <a:p>
            <a:r>
              <a:rPr lang="ru-RU" dirty="0"/>
              <a:t>Юг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87022CE0-B3ED-4095-9FC9-EF0C38D6A5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1926455"/>
            <a:ext cx="4185617" cy="4114907"/>
          </a:xfrm>
        </p:spPr>
        <p:txBody>
          <a:bodyPr>
            <a:normAutofit fontScale="92500" lnSpcReduction="20000"/>
          </a:bodyPr>
          <a:lstStyle/>
          <a:p>
            <a:r>
              <a:rPr lang="ru-RU" sz="2600" b="1" dirty="0"/>
              <a:t>«За»</a:t>
            </a:r>
          </a:p>
          <a:p>
            <a:pPr>
              <a:buFontTx/>
              <a:buChar char="-"/>
            </a:pPr>
            <a:r>
              <a:rPr lang="ru-RU" dirty="0"/>
              <a:t>Потенциально богатые трофеи</a:t>
            </a:r>
          </a:p>
          <a:p>
            <a:pPr>
              <a:buFontTx/>
              <a:buChar char="-"/>
            </a:pPr>
            <a:r>
              <a:rPr lang="ru-RU" dirty="0"/>
              <a:t>Слабость режимов, в ряде случаев, - вакуум власти.</a:t>
            </a:r>
          </a:p>
          <a:p>
            <a:pPr>
              <a:buFontTx/>
              <a:buChar char="-"/>
            </a:pPr>
            <a:r>
              <a:rPr lang="ru-RU" dirty="0"/>
              <a:t>Религиозная база для наращивая ресурсов</a:t>
            </a:r>
          </a:p>
          <a:p>
            <a:pPr>
              <a:buFontTx/>
              <a:buChar char="-"/>
            </a:pPr>
            <a:r>
              <a:rPr lang="ru-RU" dirty="0"/>
              <a:t>Выход на ключевые логистические маршруты</a:t>
            </a:r>
          </a:p>
          <a:p>
            <a:r>
              <a:rPr lang="ru-RU" sz="2600" b="1" dirty="0"/>
              <a:t>«Против»</a:t>
            </a:r>
          </a:p>
          <a:p>
            <a:pPr>
              <a:buFontTx/>
              <a:buChar char="-"/>
            </a:pPr>
            <a:r>
              <a:rPr lang="ru-RU" dirty="0"/>
              <a:t>Возможность противодействия США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959763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522C895-CDA6-4263-928A-566817BAA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048" y="191999"/>
            <a:ext cx="3932237" cy="645850"/>
          </a:xfrm>
        </p:spPr>
        <p:txBody>
          <a:bodyPr>
            <a:normAutofit/>
          </a:bodyPr>
          <a:lstStyle/>
          <a:p>
            <a:r>
              <a:rPr lang="ru-RU" sz="3200" b="1" dirty="0"/>
              <a:t>Фактор Турции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27511F7-2FCF-4B00-95CC-47EE5ECCC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4403" y="594804"/>
            <a:ext cx="5146567" cy="5442012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52367AA6-85B0-45C0-AA57-FD5B0661B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4186" y="1187966"/>
            <a:ext cx="5593412" cy="5328459"/>
          </a:xfrm>
        </p:spPr>
        <p:txBody>
          <a:bodyPr>
            <a:noAutofit/>
          </a:bodyPr>
          <a:lstStyle/>
          <a:p>
            <a:r>
              <a:rPr lang="ru-RU" sz="2000" dirty="0"/>
              <a:t>«Фактор Турции» остается одним из наиболее неопределенных  элементов в уравнении.</a:t>
            </a:r>
          </a:p>
          <a:p>
            <a:r>
              <a:rPr lang="ru-RU" sz="2000" dirty="0"/>
              <a:t>Турция способна действовать на «Севере» и «Юге» («Юго-Западе»). Она, фактически, уже действует на этих направлениях одновременно.</a:t>
            </a:r>
          </a:p>
          <a:p>
            <a:r>
              <a:rPr lang="ru-RU" sz="2000" dirty="0"/>
              <a:t>«Султан» не безумен. Он просто действует по пути наименьшего сопротивления.</a:t>
            </a:r>
          </a:p>
          <a:p>
            <a:r>
              <a:rPr lang="ru-RU" sz="2000" dirty="0"/>
              <a:t>Но внутренняя ситуация в Турции заставит ее выбирать флагманское направление экспансии. </a:t>
            </a:r>
          </a:p>
          <a:p>
            <a:r>
              <a:rPr lang="ru-RU" sz="2000" dirty="0"/>
              <a:t>«Турецкая геополитика» вообще зависит от многих ситуативных, случайных факторов.</a:t>
            </a:r>
          </a:p>
        </p:txBody>
      </p:sp>
    </p:spTree>
    <p:extLst>
      <p:ext uri="{BB962C8B-B14F-4D97-AF65-F5344CB8AC3E}">
        <p14:creationId xmlns:p14="http://schemas.microsoft.com/office/powerpoint/2010/main" val="2123519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F159ED8-C58E-4987-85AD-41EC8A0AE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Мораль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9081F6B1-AAC7-41CC-A0C8-319633E5C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93794"/>
            <a:ext cx="9088103" cy="5211191"/>
          </a:xfrm>
        </p:spPr>
        <p:txBody>
          <a:bodyPr>
            <a:normAutofit/>
          </a:bodyPr>
          <a:lstStyle/>
          <a:p>
            <a:r>
              <a:rPr lang="ru-RU" sz="2400" dirty="0"/>
              <a:t>«Южное» направление более привлекательно.</a:t>
            </a:r>
          </a:p>
          <a:p>
            <a:r>
              <a:rPr lang="ru-RU" sz="2400" dirty="0"/>
              <a:t>Но оно более опасно для США и их сателлитов</a:t>
            </a:r>
          </a:p>
          <a:p>
            <a:r>
              <a:rPr lang="ru-RU" sz="2400" dirty="0"/>
              <a:t>То, куда выгнется «дуга нестабильности», - вопрос эффективности, </a:t>
            </a:r>
            <a:r>
              <a:rPr lang="ru-RU" sz="2400" dirty="0" err="1"/>
              <a:t>проактивности</a:t>
            </a:r>
            <a:r>
              <a:rPr lang="ru-RU" sz="2400" dirty="0"/>
              <a:t> и системности поведения сторон. </a:t>
            </a:r>
          </a:p>
          <a:p>
            <a:r>
              <a:rPr lang="ru-RU" sz="2400" dirty="0"/>
              <a:t>В конечном счете, - вопрос наличия политической воли сопротивляться. </a:t>
            </a:r>
          </a:p>
          <a:p>
            <a:r>
              <a:rPr lang="ru-RU" sz="2400" dirty="0"/>
              <a:t>Фактор Турции «при прочих равных» будет способствовать выгибанию «дуги» на «Север». Это может ситуативно иметь решающее значение.</a:t>
            </a:r>
          </a:p>
          <a:p>
            <a:r>
              <a:rPr lang="ru-RU" sz="2400" dirty="0"/>
              <a:t>Поэтому она пока выгибается на условный «Север»</a:t>
            </a:r>
          </a:p>
        </p:txBody>
      </p:sp>
    </p:spTree>
    <p:extLst>
      <p:ext uri="{BB962C8B-B14F-4D97-AF65-F5344CB8AC3E}">
        <p14:creationId xmlns:p14="http://schemas.microsoft.com/office/powerpoint/2010/main" val="1719895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78AAD-D329-493F-8554-F3C5225CC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Евразия. Тенденции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C7FFB1-6A67-4663-BCAB-DC84D28E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243860"/>
            <a:ext cx="4185623" cy="576262"/>
          </a:xfrm>
        </p:spPr>
        <p:txBody>
          <a:bodyPr/>
          <a:lstStyle/>
          <a:p>
            <a:r>
              <a:rPr lang="ru-RU" dirty="0"/>
              <a:t>Краткосрочные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59010C3-40A4-4405-A833-09D4816CE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4" y="1820122"/>
            <a:ext cx="4185623" cy="4834913"/>
          </a:xfrm>
        </p:spPr>
        <p:txBody>
          <a:bodyPr>
            <a:normAutofit/>
          </a:bodyPr>
          <a:lstStyle/>
          <a:p>
            <a:r>
              <a:rPr lang="ru-RU" sz="2200" dirty="0"/>
              <a:t>Распад большинства экономических цепочек, сохранение связей только во взаимной торговле. </a:t>
            </a:r>
          </a:p>
          <a:p>
            <a:r>
              <a:rPr lang="ru-RU" sz="2200" dirty="0"/>
              <a:t>Конкуренция за влияние со стороны внешних сил, формирующих разные вектора. </a:t>
            </a:r>
          </a:p>
          <a:p>
            <a:r>
              <a:rPr lang="ru-RU" sz="2200" dirty="0"/>
              <a:t>Нарастание разрыва между элитами («</a:t>
            </a:r>
            <a:r>
              <a:rPr lang="ru-RU" sz="2200" dirty="0" err="1"/>
              <a:t>анклавные</a:t>
            </a:r>
            <a:r>
              <a:rPr lang="ru-RU" sz="2200" dirty="0"/>
              <a:t> </a:t>
            </a:r>
            <a:r>
              <a:rPr lang="ru-RU" sz="2200" dirty="0" err="1"/>
              <a:t>постиндустриалы</a:t>
            </a:r>
            <a:r>
              <a:rPr lang="ru-RU" sz="2200" dirty="0"/>
              <a:t>») и нарастающей архаикой в основе общества.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88F8EDF-D62E-4976-8C61-979DB6324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4" y="1190394"/>
            <a:ext cx="4185618" cy="576262"/>
          </a:xfrm>
        </p:spPr>
        <p:txBody>
          <a:bodyPr/>
          <a:lstStyle/>
          <a:p>
            <a:r>
              <a:rPr lang="ru-RU" dirty="0"/>
              <a:t>Среднесрочные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97E88720-0800-4628-B15C-55D83A35D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1766656"/>
            <a:ext cx="4606032" cy="4962618"/>
          </a:xfrm>
        </p:spPr>
        <p:txBody>
          <a:bodyPr>
            <a:noAutofit/>
          </a:bodyPr>
          <a:lstStyle/>
          <a:p>
            <a:r>
              <a:rPr lang="ru-RU" sz="2400" dirty="0"/>
              <a:t>Утрата национального экономического суверенитета в большинстве стран. </a:t>
            </a:r>
          </a:p>
          <a:p>
            <a:r>
              <a:rPr lang="ru-RU" sz="2400" dirty="0"/>
              <a:t>Формирование пост-евразийских пространственных экономических комплексов. </a:t>
            </a:r>
          </a:p>
          <a:p>
            <a:r>
              <a:rPr lang="ru-RU" sz="2400" dirty="0"/>
              <a:t>Социальная деградация. Советский Союз умер и в социо-культурном плане тоже. </a:t>
            </a:r>
          </a:p>
        </p:txBody>
      </p:sp>
    </p:spTree>
    <p:extLst>
      <p:ext uri="{BB962C8B-B14F-4D97-AF65-F5344CB8AC3E}">
        <p14:creationId xmlns:p14="http://schemas.microsoft.com/office/powerpoint/2010/main" val="1357796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6C6E4A2-02C9-45C0-84F6-09711F26F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Констатация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5357825-E338-45DA-96EC-5C7BF0FB9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42874"/>
            <a:ext cx="9070348" cy="5317723"/>
          </a:xfrm>
        </p:spPr>
        <p:txBody>
          <a:bodyPr>
            <a:normAutofit/>
          </a:bodyPr>
          <a:lstStyle/>
          <a:p>
            <a:r>
              <a:rPr lang="ru-RU" sz="2000" dirty="0"/>
              <a:t>Евразия не просто стала конкурентным пространством, где борются внешние силы но пространством, где Россия не обладает системным преимуществом. </a:t>
            </a:r>
          </a:p>
          <a:p>
            <a:r>
              <a:rPr lang="ru-RU" sz="2000" dirty="0"/>
              <a:t>Ни у одной внешней силы нет ресурсов для модернизации региона «в целом». Это означает, что включение в формирующиеся центры экономического роста будет вестись «по частям».  </a:t>
            </a:r>
          </a:p>
          <a:p>
            <a:r>
              <a:rPr lang="ru-RU" sz="2000" dirty="0"/>
              <a:t>Формирование макрорегиона на основе хозяйственных и социальных связей советского периода, дающих России некоторое преимущество, более не является актуальной альтернативой развития.</a:t>
            </a:r>
          </a:p>
          <a:p>
            <a:r>
              <a:rPr lang="ru-RU" sz="2000" dirty="0"/>
              <a:t>В пространстве Евразии развиваются одновременно несколько перспективных геоэкономических комплексов регионального масштаба на основе постсоветских связей.</a:t>
            </a:r>
          </a:p>
          <a:p>
            <a:r>
              <a:rPr lang="ru-RU" sz="2000" dirty="0"/>
              <a:t>Значение «инструментов защиты» для интеграции (в любой форме) будет только расти.  </a:t>
            </a:r>
          </a:p>
        </p:txBody>
      </p:sp>
    </p:spTree>
    <p:extLst>
      <p:ext uri="{BB962C8B-B14F-4D97-AF65-F5344CB8AC3E}">
        <p14:creationId xmlns:p14="http://schemas.microsoft.com/office/powerpoint/2010/main" val="159634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6884F8B-EDB4-41A3-A2E1-8B3BB3661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4" y="310719"/>
            <a:ext cx="3854528" cy="710213"/>
          </a:xfrm>
        </p:spPr>
        <p:txBody>
          <a:bodyPr>
            <a:normAutofit fontScale="90000"/>
          </a:bodyPr>
          <a:lstStyle/>
          <a:p>
            <a:r>
              <a:rPr lang="ru-RU" dirty="0"/>
              <a:t>Перспективные пост-евразийские геоэкономические комплексы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8C0BDD6A-570D-4A57-970E-9D69FE0BB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1862" y="541557"/>
            <a:ext cx="5528758" cy="6081185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err="1"/>
              <a:t>Прикаспий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Потенциально крупнейший геоэкономический узел, но одновременно крупнейший узел противоречий с высоким уровнем силовой компоненты. </a:t>
            </a:r>
          </a:p>
          <a:p>
            <a:r>
              <a:rPr lang="ru-RU" b="1" dirty="0"/>
              <a:t>Большой Туркестан</a:t>
            </a:r>
          </a:p>
          <a:p>
            <a:pPr marL="0" indent="0">
              <a:buNone/>
            </a:pPr>
            <a:r>
              <a:rPr lang="ru-RU" dirty="0"/>
              <a:t>Важнейший ресурсный и логистический регион, находящийся в процессе распада старых «межреспубликанских» связей и социальной деградации. Объект экспансии крупнейших внешних игроков. Слабеющие позиции России.</a:t>
            </a:r>
          </a:p>
          <a:p>
            <a:r>
              <a:rPr lang="ru-RU" b="1" dirty="0"/>
              <a:t>Большой Урал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Потенциально центральный континентальный промышленно-логистический узел. «Встроенная» </a:t>
            </a:r>
            <a:r>
              <a:rPr lang="ru-RU" dirty="0" err="1"/>
              <a:t>трансграничность</a:t>
            </a:r>
            <a:r>
              <a:rPr lang="ru-RU" dirty="0"/>
              <a:t>. Социальная и промышленная деградация, спорность и </a:t>
            </a:r>
            <a:r>
              <a:rPr lang="ru-RU" dirty="0" err="1"/>
              <a:t>необеспечиваемость</a:t>
            </a:r>
            <a:r>
              <a:rPr lang="ru-RU" dirty="0"/>
              <a:t> границ. </a:t>
            </a:r>
          </a:p>
          <a:p>
            <a:r>
              <a:rPr lang="ru-RU" b="1" dirty="0"/>
              <a:t>Новое Причерноморье</a:t>
            </a:r>
          </a:p>
          <a:p>
            <a:pPr marL="0" indent="0">
              <a:buNone/>
            </a:pPr>
            <a:r>
              <a:rPr lang="ru-RU" dirty="0"/>
              <a:t>Новое конкурентное пространство с высоким потенциалом военно-силовой напряженности. Регион развивающихся силовых конфликтов.</a:t>
            </a:r>
          </a:p>
          <a:p>
            <a:r>
              <a:rPr lang="ru-RU" b="1" dirty="0"/>
              <a:t>Экстерриториальное пространство «Север-Юг»</a:t>
            </a:r>
          </a:p>
          <a:p>
            <a:pPr marL="0" indent="0">
              <a:buNone/>
            </a:pPr>
            <a:r>
              <a:rPr lang="ru-RU" dirty="0"/>
              <a:t>Потенциально важнейшее транснациональное пространство. Имеет потенциал как интеграции, так и разрыва пространства Евразии </a:t>
            </a:r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617B6751-5B48-48BB-B996-47DF6CD93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8474" y="1020933"/>
            <a:ext cx="4203388" cy="5601810"/>
          </a:xfrm>
        </p:spPr>
        <p:txBody>
          <a:bodyPr>
            <a:normAutofit/>
          </a:bodyPr>
          <a:lstStyle/>
          <a:p>
            <a:r>
              <a:rPr lang="ru-RU" sz="1800" dirty="0"/>
              <a:t>Почти все возникающие геоэкономические комплексы (исключение «Большой Урал») связаны с формированием вокруг Евразии новых центров экономического роста. </a:t>
            </a:r>
          </a:p>
          <a:p>
            <a:r>
              <a:rPr lang="ru-RU" sz="1800" dirty="0"/>
              <a:t>Там, где есть разрыв экономической ткани Евразии будет и разрыв политической  связности.</a:t>
            </a:r>
          </a:p>
          <a:p>
            <a:r>
              <a:rPr lang="ru-RU" sz="1800" dirty="0"/>
              <a:t>Россия не является лидером в формировании ни одного из перспективных геоэкономических комплексов.</a:t>
            </a:r>
          </a:p>
          <a:p>
            <a:r>
              <a:rPr lang="ru-RU" sz="1800" dirty="0"/>
              <a:t>Часть пространств Евразии при таких тенденциях попадает в зону потенциальной хаотизации.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248637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816</TotalTime>
  <Words>1530</Words>
  <Application>Microsoft Office PowerPoint</Application>
  <PresentationFormat>Широкоэкранный</PresentationFormat>
  <Paragraphs>208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Helvetica Neue</vt:lpstr>
      <vt:lpstr>Roboto</vt:lpstr>
      <vt:lpstr>Trebuchet MS</vt:lpstr>
      <vt:lpstr>Wingdings 3</vt:lpstr>
      <vt:lpstr>Аспект</vt:lpstr>
      <vt:lpstr>Конец постсоветской Евразии</vt:lpstr>
      <vt:lpstr>Два фактора нестабильности </vt:lpstr>
      <vt:lpstr>Итог: формирование классической дуги нестабильности</vt:lpstr>
      <vt:lpstr>Факторы в пользу выгибания «дуги» на «Север» и на «Юг»</vt:lpstr>
      <vt:lpstr>Фактор Турции</vt:lpstr>
      <vt:lpstr>Мораль</vt:lpstr>
      <vt:lpstr>Евразия. Тенденции</vt:lpstr>
      <vt:lpstr>Констатация</vt:lpstr>
      <vt:lpstr>Перспективные пост-евразийские геоэкономические комплексы</vt:lpstr>
      <vt:lpstr>Альтернатива</vt:lpstr>
      <vt:lpstr>Кандидаты на хаотизацию</vt:lpstr>
      <vt:lpstr>Очевидный вывод</vt:lpstr>
      <vt:lpstr>Вывод: Прикаспий – ключевое поле боя на ближайшее время</vt:lpstr>
      <vt:lpstr>Стратегический вывод</vt:lpstr>
      <vt:lpstr>Замечания на полях</vt:lpstr>
      <vt:lpstr>Сценарии развития</vt:lpstr>
      <vt:lpstr>Возможная логика России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Геннадьевич</dc:creator>
  <cp:lastModifiedBy>Дмитрий Геннадьевич</cp:lastModifiedBy>
  <cp:revision>62</cp:revision>
  <dcterms:created xsi:type="dcterms:W3CDTF">2020-11-28T16:50:07Z</dcterms:created>
  <dcterms:modified xsi:type="dcterms:W3CDTF">2020-12-01T07:41:19Z</dcterms:modified>
</cp:coreProperties>
</file>